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9144000" cy="5143500" type="screen16x9"/>
  <p:notesSz cx="6858000" cy="9144000"/>
  <p:embeddedFontLst>
    <p:embeddedFont>
      <p:font typeface="Old Standard TT" panose="020B0604020202020204" charset="0"/>
      <p:regular r:id="rId29"/>
      <p:bold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b7aea443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b7aea443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b7aea443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b7aea443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b7aea443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b7aea443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4fbabd02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4fbabd02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b7aea443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b7aea443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b7aea443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b7aea443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4fbabd02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4fbabd02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4fbabd02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4fbabd02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b7aea443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b7aea443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b7aea443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b7aea443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b7aea443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b7aea443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b7aea443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b7aea443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b7aea443a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b7aea443a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b7aea443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b7aea443a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4fbabd02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4fbabd02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4fbabd02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4fbabd02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4fbabd02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4fbabd02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b7aea443a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b7aea443a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b7aea443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b7aea443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b7aea443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b7aea443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b7aea443a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b7aea443a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b7aea443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b7aea443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b7aea44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b7aea44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b7aea443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b7aea443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b7aea443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b7aea443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 INTERNSHIP REPORT 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457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Priyal Bhardwaj</a:t>
            </a:r>
            <a:endParaRPr/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18BIT0272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651100"/>
            <a:ext cx="8520600" cy="30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Git and GitHub, for version control and collaboration with the team</a:t>
            </a:r>
            <a:endParaRPr sz="1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Postman to test REST APIs developed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Docker and Kubernetes for deployment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1331850"/>
            <a:ext cx="4893000" cy="29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Planning :</a:t>
            </a:r>
            <a:r>
              <a:rPr lang="en" sz="1600"/>
              <a:t> My supervisor planned on what had to be done.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Defining :</a:t>
            </a:r>
            <a:r>
              <a:rPr lang="en" sz="1600"/>
              <a:t> On the basis of the plan required, we decided what tools were required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Designing :</a:t>
            </a:r>
            <a:r>
              <a:rPr lang="en" sz="1600"/>
              <a:t> I developed the ER model.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/>
              <a:t>Building :</a:t>
            </a:r>
            <a:r>
              <a:rPr lang="en" sz="1600"/>
              <a:t> This was the coding phase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/>
              <a:t>Testing : </a:t>
            </a:r>
            <a:r>
              <a:rPr lang="en" sz="1600"/>
              <a:t>The APIs were tested using Postman.</a:t>
            </a:r>
            <a:endParaRPr sz="16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698" y="1154450"/>
            <a:ext cx="3686701" cy="28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244050"/>
            <a:ext cx="85206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entire development followed the Software Development Life Cycle.</a:t>
            </a:r>
            <a:endParaRPr sz="2400"/>
          </a:p>
        </p:txBody>
      </p:sp>
      <p:sp>
        <p:nvSpPr>
          <p:cNvPr id="129" name="Google Shape;129;p24"/>
          <p:cNvSpPr txBox="1"/>
          <p:nvPr/>
        </p:nvSpPr>
        <p:spPr>
          <a:xfrm>
            <a:off x="311700" y="4301550"/>
            <a:ext cx="83430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Old Standard TT"/>
                <a:ea typeface="Old Standard TT"/>
                <a:cs typeface="Old Standard TT"/>
                <a:sym typeface="Old Standard TT"/>
              </a:rPr>
              <a:t>Deployment : </a:t>
            </a: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The APIs were deployed to AWS by the DevOps team while I observed.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0" y="17300"/>
            <a:ext cx="9085401" cy="51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8"/>
            <a:ext cx="9144000" cy="514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6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code was developed using Object Oriented Programming Concepts like Classes, Objects and Inheritance.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Proper Functions were used to handle the different http requests like GET, POST, etc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The code was developed in such a way that it does not throw any arbitrary error.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Proper Error Handling was used.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Try - Except blocks were used in almost the complete code to minimize chances of error.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Proper Status Codes were sent as Response.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code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Json Web Tokens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5C666F"/>
              </a:buClr>
              <a:buSzPts val="1800"/>
              <a:buChar char="●"/>
            </a:pPr>
            <a:r>
              <a:rPr lang="en">
                <a:solidFill>
                  <a:srgbClr val="5C666F"/>
                </a:solidFill>
                <a:highlight>
                  <a:schemeClr val="accent1"/>
                </a:highlight>
              </a:rPr>
              <a:t>JWTs are used for securely transmitting information between parties as a JSON object. </a:t>
            </a:r>
            <a:endParaRPr>
              <a:solidFill>
                <a:srgbClr val="5C666F"/>
              </a:solidFill>
              <a:highlight>
                <a:schemeClr val="accen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5C666F"/>
                </a:solidFill>
                <a:highlight>
                  <a:schemeClr val="accent1"/>
                </a:highlight>
              </a:rPr>
              <a:t>JWTs can be signed using a secret (with the </a:t>
            </a:r>
            <a:r>
              <a:rPr lang="en" b="1">
                <a:solidFill>
                  <a:srgbClr val="333333"/>
                </a:solidFill>
                <a:highlight>
                  <a:schemeClr val="accent1"/>
                </a:highlight>
              </a:rPr>
              <a:t>HMAC</a:t>
            </a:r>
            <a:r>
              <a:rPr lang="en">
                <a:solidFill>
                  <a:srgbClr val="5C666F"/>
                </a:solidFill>
                <a:highlight>
                  <a:schemeClr val="accent1"/>
                </a:highlight>
              </a:rPr>
              <a:t> algorithm) or a public/private key pair using </a:t>
            </a:r>
            <a:r>
              <a:rPr lang="en" b="1">
                <a:solidFill>
                  <a:srgbClr val="333333"/>
                </a:solidFill>
                <a:highlight>
                  <a:schemeClr val="accent1"/>
                </a:highlight>
              </a:rPr>
              <a:t>RSA</a:t>
            </a:r>
            <a:r>
              <a:rPr lang="en">
                <a:solidFill>
                  <a:srgbClr val="5C666F"/>
                </a:solidFill>
                <a:highlight>
                  <a:schemeClr val="accent1"/>
                </a:highlight>
              </a:rPr>
              <a:t> or </a:t>
            </a:r>
            <a:r>
              <a:rPr lang="en" b="1">
                <a:solidFill>
                  <a:srgbClr val="333333"/>
                </a:solidFill>
                <a:highlight>
                  <a:schemeClr val="accent1"/>
                </a:highlight>
              </a:rPr>
              <a:t>ECDSA.</a:t>
            </a:r>
            <a:endParaRPr b="1">
              <a:solidFill>
                <a:srgbClr val="333333"/>
              </a:solidFill>
              <a:highlight>
                <a:schemeClr val="accen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accent1"/>
                </a:highlight>
              </a:rPr>
              <a:t>JWTs contain 3 parts separated by a ‘.’</a:t>
            </a:r>
            <a:endParaRPr>
              <a:solidFill>
                <a:srgbClr val="333333"/>
              </a:solidFill>
              <a:highlight>
                <a:schemeClr val="accen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○"/>
            </a:pPr>
            <a:r>
              <a:rPr lang="en">
                <a:solidFill>
                  <a:srgbClr val="333333"/>
                </a:solidFill>
                <a:highlight>
                  <a:schemeClr val="accent1"/>
                </a:highlight>
              </a:rPr>
              <a:t>Header</a:t>
            </a:r>
            <a:endParaRPr>
              <a:solidFill>
                <a:srgbClr val="333333"/>
              </a:solidFill>
              <a:highlight>
                <a:schemeClr val="accen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○"/>
            </a:pPr>
            <a:r>
              <a:rPr lang="en">
                <a:solidFill>
                  <a:srgbClr val="333333"/>
                </a:solidFill>
                <a:highlight>
                  <a:schemeClr val="accent1"/>
                </a:highlight>
              </a:rPr>
              <a:t>Payload </a:t>
            </a:r>
            <a:endParaRPr>
              <a:solidFill>
                <a:srgbClr val="333333"/>
              </a:solidFill>
              <a:highlight>
                <a:schemeClr val="accent1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○"/>
            </a:pPr>
            <a:r>
              <a:rPr lang="en">
                <a:solidFill>
                  <a:srgbClr val="333333"/>
                </a:solidFill>
                <a:highlight>
                  <a:schemeClr val="accent1"/>
                </a:highlight>
              </a:rPr>
              <a:t>Signature</a:t>
            </a:r>
            <a:endParaRPr>
              <a:solidFill>
                <a:srgbClr val="333333"/>
              </a:solidFill>
              <a:highlight>
                <a:schemeClr val="accen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chemeClr val="accent1"/>
                </a:highlight>
              </a:rPr>
              <a:t>I used SHA256 to digitally sign this signature</a:t>
            </a:r>
            <a:endParaRPr>
              <a:solidFill>
                <a:srgbClr val="333333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ER Diagram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311700" y="87315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317500" lvl="0" indent="-342900" algn="just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5C666F"/>
                </a:solidFill>
                <a:highlight>
                  <a:schemeClr val="accent1"/>
                </a:highlight>
              </a:rPr>
              <a:t>The complete ER model was not developed at once. The ER model was developed functionality wise. For example, the Projects model was developed, then the Testcase and Testcase_data models were developed.</a:t>
            </a:r>
            <a:endParaRPr>
              <a:solidFill>
                <a:srgbClr val="5C666F"/>
              </a:solidFill>
              <a:highlight>
                <a:schemeClr val="accent1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5C666F"/>
              </a:solidFill>
              <a:highlight>
                <a:schemeClr val="accent1"/>
              </a:highlight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715" y="2322699"/>
            <a:ext cx="6015649" cy="28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2"/>
            <a:ext cx="9144001" cy="5139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30561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chemeClr val="accent1"/>
                </a:highlight>
              </a:rPr>
              <a:t>I learnt how to use Postman properly.</a:t>
            </a:r>
            <a:endParaRPr sz="1700">
              <a:solidFill>
                <a:srgbClr val="000000"/>
              </a:solidFill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00000"/>
                </a:solidFill>
                <a:highlight>
                  <a:schemeClr val="accent1"/>
                </a:highlight>
              </a:rPr>
              <a:t>Postman</a:t>
            </a:r>
            <a:r>
              <a:rPr lang="en" sz="1700">
                <a:solidFill>
                  <a:srgbClr val="000000"/>
                </a:solidFill>
                <a:highlight>
                  <a:schemeClr val="accent1"/>
                </a:highlight>
              </a:rPr>
              <a:t> is a great </a:t>
            </a:r>
            <a:r>
              <a:rPr lang="en" sz="1700" b="1">
                <a:solidFill>
                  <a:srgbClr val="000000"/>
                </a:solidFill>
                <a:highlight>
                  <a:schemeClr val="accent1"/>
                </a:highlight>
              </a:rPr>
              <a:t>tool</a:t>
            </a:r>
            <a:r>
              <a:rPr lang="en" sz="1700">
                <a:solidFill>
                  <a:srgbClr val="000000"/>
                </a:solidFill>
                <a:highlight>
                  <a:schemeClr val="accent1"/>
                </a:highlight>
              </a:rPr>
              <a:t> to test RESTful APIs I had made. </a:t>
            </a:r>
            <a:endParaRPr sz="1700">
              <a:solidFill>
                <a:srgbClr val="000000"/>
              </a:solidFill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  <a:highlight>
                  <a:schemeClr val="accent1"/>
                </a:highlight>
              </a:rPr>
              <a:t>It offers a sleek user interface with which to make HTML requests, without the hassle of writing a bunch of code just to test an API's functionality.</a:t>
            </a:r>
            <a:endParaRPr sz="2300">
              <a:solidFill>
                <a:srgbClr val="000000"/>
              </a:solidFill>
              <a:highlight>
                <a:schemeClr val="accent1"/>
              </a:highlight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800" y="484475"/>
            <a:ext cx="5776200" cy="32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with the Team</a:t>
            </a:r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was directly answerable to the Senior Manager, Mr. Rajat Bansal regarding the progress.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 reported and showed the testing of the APIs to Mr. Gaurav Nagpal, the Senior Software Developer.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At the time of my joining the Development team comprised of 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2 Frontend Developers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 Backend Developer (myself)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Details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Company Name : </a:t>
            </a:r>
            <a:r>
              <a:rPr lang="en" dirty="0"/>
              <a:t>Optum - UnitedHealth Group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Contact Person :</a:t>
            </a:r>
            <a:r>
              <a:rPr lang="en" dirty="0"/>
              <a:t> Mr. Rajat Bansal</a:t>
            </a: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n" b="1" dirty="0"/>
              <a:t>Contact Number :</a:t>
            </a:r>
            <a:r>
              <a:rPr lang="en" dirty="0"/>
              <a:t> +91 </a:t>
            </a:r>
            <a:r>
              <a:rPr lang="en-IN" dirty="0"/>
              <a:t>771885198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Email Address : </a:t>
            </a:r>
            <a:r>
              <a:rPr lang="en" dirty="0"/>
              <a:t>rajat_bansal10@optum.com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Website </a:t>
            </a:r>
            <a:r>
              <a:rPr lang="en" b="1"/>
              <a:t>:</a:t>
            </a:r>
            <a:r>
              <a:rPr lang="en"/>
              <a:t> www.optum</a:t>
            </a:r>
            <a:r>
              <a:rPr lang="en" dirty="0"/>
              <a:t>.com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highlight>
                <a:schemeClr val="accent1"/>
              </a:highlight>
            </a:endParaRPr>
          </a:p>
        </p:txBody>
      </p:sp>
      <p:pic>
        <p:nvPicPr>
          <p:cNvPr id="1026" name="Picture 2" descr="SSM Health and Optum Launch Innovative Collaboration to Make Quality Care  More Accessible and Affordable | Business Wire">
            <a:extLst>
              <a:ext uri="{FF2B5EF4-FFF2-40B4-BE49-F238E27FC236}">
                <a16:creationId xmlns:a16="http://schemas.microsoft.com/office/drawing/2014/main" id="{77C4B452-89BF-4C34-8CE4-DFBBBAB16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207" y="1644281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Coordination and Working Hours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had to coordinate with the Frontend Developers and work on my functionality and later on integrate the same.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was easily integrated using Git and GitHub.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 morning I had a progress meet with the mentors and scrum meetings in the evening where I was informed of my agenda for the day. And at evening, I informed if the work was completed or not,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working hours were flexible. The agenda for the week or the deadline for a functionality was decided and I made sure that I met the deadlines.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Working Days were Monday - Friday usually. Sometimes it extended to Saturday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Meetings</a:t>
            </a:r>
            <a:endParaRPr/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meetings were conducted for half an hour everyday to keep up to date with progress.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the meetings, I had to give a detailed description of what I was working on, the extent of completion, by when will it be completed and what is the progress of the testing.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was also told about the next functionality I have to develop after my current work has been completed.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Apart from meetings, quick calls were also done at times to discuss any bugs of utmost importance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Discussions and Suggestions</a:t>
            </a:r>
            <a:endParaRPr/>
          </a:p>
        </p:txBody>
      </p:sp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meeting, further functionalities to be built were discussed.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always put in my views regarding the feasibility of the functionality regarding the technical aspect.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also put forth my views keeping the user in mind.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the UI development was complete, along with the team, I tried finding bugs and did a Usability Testing of the application.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5203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my certificate of completion</a:t>
            </a:r>
            <a:endParaRPr/>
          </a:p>
        </p:txBody>
      </p:sp>
      <p:pic>
        <p:nvPicPr>
          <p:cNvPr id="226" name="Google Shape;226;p39"/>
          <p:cNvPicPr preferRelativeResize="0"/>
          <p:nvPr/>
        </p:nvPicPr>
        <p:blipFill rotWithShape="1">
          <a:blip r:embed="rId3">
            <a:alphaModFix/>
          </a:blip>
          <a:srcRect l="3772"/>
          <a:stretch/>
        </p:blipFill>
        <p:spPr>
          <a:xfrm>
            <a:off x="3820875" y="0"/>
            <a:ext cx="48044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Offer Letter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0" y="1171600"/>
            <a:ext cx="8832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Date of Joining :</a:t>
            </a:r>
            <a:r>
              <a:rPr lang="en"/>
              <a:t> 16th June, 2021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Date of Completion :</a:t>
            </a:r>
            <a:r>
              <a:rPr lang="en"/>
              <a:t> 15th August, 2021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Duration :</a:t>
            </a:r>
            <a:r>
              <a:rPr lang="en"/>
              <a:t> 61 Days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Position :</a:t>
            </a:r>
            <a:r>
              <a:rPr lang="en"/>
              <a:t> Software Development Intern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Domain Assigned :</a:t>
            </a:r>
            <a:r>
              <a:rPr lang="en"/>
              <a:t> Java Backend Developer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100" y="0"/>
            <a:ext cx="46228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Company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marR="76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Optum - UnitedHealth Group, is an American pharmacy benefit manager and health care provider. It is a subsidiary of UnitedHealth Group since 2011. </a:t>
            </a:r>
            <a:endParaRPr>
              <a:highlight>
                <a:schemeClr val="accent1"/>
              </a:highlight>
            </a:endParaRPr>
          </a:p>
          <a:p>
            <a:pPr marL="63500" marR="76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UHG formed Optum by merging its existing pharmacy and care delivery services into the single Optum brand, comprising three main businesses: OptumHealth, OptumInsight and OptumRx. Optum has been operating in India since 2006 and has teams supporting health care operations, product development, automation, analytics and data solutions.</a:t>
            </a:r>
            <a:endParaRPr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accent1"/>
              </a:highlight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highlight>
                <a:schemeClr val="accen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Functionality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Spring Rest API for LDAP Login</a:t>
            </a:r>
            <a:endParaRPr sz="16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Spring Rest API for JWT authorization</a:t>
            </a:r>
            <a:endParaRPr sz="16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Implemented ER diagrams in MySQL</a:t>
            </a:r>
            <a:endParaRPr sz="16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Spring Rest API using Hibernate for Projects page and Testcase page</a:t>
            </a:r>
            <a:endParaRPr sz="16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900"/>
              <a:t> </a:t>
            </a:r>
            <a:r>
              <a:rPr lang="en" sz="1600"/>
              <a:t>API testing using Postman</a:t>
            </a:r>
            <a:endParaRPr sz="16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Integration of APIs with Frontend</a:t>
            </a:r>
            <a:endParaRPr sz="16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Deployment of APIs on Docker and Kubernetes via GitHub</a:t>
            </a:r>
            <a:endParaRPr sz="22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to be done by me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181525" y="1118550"/>
            <a:ext cx="8962500" cy="29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Create ER Diagram for the modules as per the user requirement for the project.</a:t>
            </a:r>
            <a:endParaRPr sz="1600"/>
          </a:p>
          <a:p>
            <a:pPr marL="457200" marR="3683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Develop the REST APIs using Spring Boot, a Java Framework, and MySQL Database. </a:t>
            </a:r>
            <a:endParaRPr sz="1600"/>
          </a:p>
          <a:p>
            <a:pPr marL="457200" marR="3302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Test the modules, using any software testing tools, like Postman and send it to the supervisor.</a:t>
            </a:r>
            <a:endParaRPr sz="1600"/>
          </a:p>
          <a:p>
            <a:pPr marL="457200" marR="495300" lvl="0" indent="-3683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Create proper documentation of the REST APIs developed and send it to the Frontend Team.</a:t>
            </a:r>
            <a:endParaRPr sz="16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Assist in the integration of the REST APIs to Front-end, using AngularJS.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06500"/>
            <a:ext cx="8520600" cy="32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just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2600"/>
              <a:buChar char="●"/>
            </a:pPr>
            <a:r>
              <a:rPr lang="en" sz="1600"/>
              <a:t>Help in the deployment of the web-app using Docker and Kubernetes.</a:t>
            </a:r>
            <a:endParaRPr sz="1600"/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1600"/>
              <a:t>Attend meetings regularly through Microsoft Teams.</a:t>
            </a:r>
            <a:endParaRPr sz="1600"/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1600"/>
              <a:t>Meet deadlines and be available whenever required by the team.</a:t>
            </a:r>
            <a:endParaRPr sz="1600"/>
          </a:p>
          <a:p>
            <a:pPr marL="457200" lvl="0" indent="-393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1600"/>
              <a:t>Ensure that the Backend Tasks are completed on time and ready for smooth integration with Front-end.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Modules developed in the entire duration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058225"/>
            <a:ext cx="8520600" cy="3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Spring Rest API for LDAP Login</a:t>
            </a:r>
            <a:endParaRPr sz="16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Spring Rest API for JWT authorization</a:t>
            </a:r>
            <a:endParaRPr sz="16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Implemented ER diagrams in MySQL</a:t>
            </a:r>
            <a:endParaRPr sz="16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Spring Rest API using Hibernate for Projects page and Testcase page</a:t>
            </a:r>
            <a:endParaRPr sz="16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900"/>
              <a:t> </a:t>
            </a:r>
            <a:r>
              <a:rPr lang="en" sz="1600"/>
              <a:t>API testing using Postman</a:t>
            </a:r>
            <a:endParaRPr sz="1600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Integration of APIs with Frontend</a:t>
            </a:r>
            <a:endParaRPr sz="16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/>
              <a:t>Deployment of APIs on Docker and Kubernetes via GitHub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body" idx="1"/>
          </p:nvPr>
        </p:nvSpPr>
        <p:spPr>
          <a:xfrm>
            <a:off x="311700" y="1714500"/>
            <a:ext cx="8520600" cy="28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Java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Spring Boot (Java Framework)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MySQL database for local deployment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Hibernate ORM</a:t>
            </a:r>
            <a:endParaRPr sz="21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Rest API</a:t>
            </a:r>
            <a:endParaRPr sz="21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Languages, Frameworks and Libraries Used and Learnt </a:t>
            </a:r>
            <a:endParaRPr sz="4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1108</Words>
  <Application>Microsoft Office PowerPoint</Application>
  <PresentationFormat>On-screen Show (16:9)</PresentationFormat>
  <Paragraphs>108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Old Standard TT</vt:lpstr>
      <vt:lpstr>Paperback</vt:lpstr>
      <vt:lpstr>INDUSTRIAL INTERNSHIP REPORT </vt:lpstr>
      <vt:lpstr>Company Details</vt:lpstr>
      <vt:lpstr>Offer Letter</vt:lpstr>
      <vt:lpstr>About the Company</vt:lpstr>
      <vt:lpstr>Basic Functionality</vt:lpstr>
      <vt:lpstr>Tasks to be done by me</vt:lpstr>
      <vt:lpstr>PowerPoint Presentation</vt:lpstr>
      <vt:lpstr>Modules developed in the entire duration</vt:lpstr>
      <vt:lpstr>Languages, Frameworks and Libraries Used and Learnt </vt:lpstr>
      <vt:lpstr>Tools used</vt:lpstr>
      <vt:lpstr>The entire development followed the Software Development Life Cycle.</vt:lpstr>
      <vt:lpstr>Architecture</vt:lpstr>
      <vt:lpstr>PowerPoint Presentation</vt:lpstr>
      <vt:lpstr>About the code</vt:lpstr>
      <vt:lpstr>Json Web Tokens</vt:lpstr>
      <vt:lpstr>ER Diagram</vt:lpstr>
      <vt:lpstr>PowerPoint Presentation</vt:lpstr>
      <vt:lpstr>Postman</vt:lpstr>
      <vt:lpstr>Interaction with the Team</vt:lpstr>
      <vt:lpstr>Coordination and Working Hours</vt:lpstr>
      <vt:lpstr>Meetings</vt:lpstr>
      <vt:lpstr>Discussions and Suggestions</vt:lpstr>
      <vt:lpstr>PowerPoint Presentation</vt:lpstr>
      <vt:lpstr>PowerPoint Presentation</vt:lpstr>
      <vt:lpstr>PowerPoint Presentation</vt:lpstr>
      <vt:lpstr>Here is my certificate of completion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INTERNSHIP REPORT </dc:title>
  <cp:lastModifiedBy>Priyal Bhardwaj</cp:lastModifiedBy>
  <cp:revision>3</cp:revision>
  <dcterms:modified xsi:type="dcterms:W3CDTF">2021-12-01T06:15:53Z</dcterms:modified>
</cp:coreProperties>
</file>